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/>
    <p:restoredTop sz="94617"/>
  </p:normalViewPr>
  <p:slideViewPr>
    <p:cSldViewPr snapToGrid="0" snapToObjects="1">
      <p:cViewPr varScale="1">
        <p:scale>
          <a:sx n="101" d="100"/>
          <a:sy n="101" d="100"/>
        </p:scale>
        <p:origin x="216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presProps" Target="presProps.xml" /><Relationship Id="rId44" Type="http://schemas.openxmlformats.org/officeDocument/2006/relationships/viewProps" Target="viewProps.xml" /><Relationship Id="rId45" Type="http://schemas.openxmlformats.org/officeDocument/2006/relationships/theme" Target="theme/theme1.xml" /><Relationship Id="rId46" Type="http://schemas.openxmlformats.org/officeDocument/2006/relationships/tableStyles" Target="tableStyles.xml" /><Relationship Id="rId1" Type="http://schemas.openxmlformats.org/officeDocument/2006/relationships/slideMaster" Target="slideMasters/slideMaster1.xml" 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700958"/>
            <a:ext cx="10515600" cy="17554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3456360"/>
            <a:ext cx="10515600" cy="30971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50071" y="6265098"/>
            <a:ext cx="1394010" cy="48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arxiv.org/pdf/1603.05166.pdf" TargetMode="External" /><Relationship Id="rId3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archive.ics.uci.edu/ml/machine-learning-databases/00372/HTRU2.zip" TargetMode="Externa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Getting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into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First</a:t>
            </a:r>
            <a:r>
              <a:rPr/>
              <a:t> </a:t>
            </a:r>
            <a:r>
              <a:rPr/>
              <a:t>tip: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scripts</a:t>
            </a:r>
          </a:p>
        </p:txBody>
      </p:sp>
      <p:pic>
        <p:nvPicPr>
          <p:cNvPr descr="/Users/russellsteele/Dropbox/0%20New%20GTD%20folder/Projects/Fall%202019%20MATH%20208/2019_MATH_208_Master/Data_Analyses_MATH_208/Documents/HTRU2_scrip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279900" y="1816100"/>
            <a:ext cx="3632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Results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running</a:t>
            </a:r>
            <a:r>
              <a:rPr/>
              <a:t> </a:t>
            </a:r>
            <a:r>
              <a:rPr/>
              <a:t>code</a:t>
            </a:r>
          </a:p>
        </p:txBody>
      </p:sp>
      <p:pic>
        <p:nvPicPr>
          <p:cNvPr descr="/Users/russellsteele/Dropbox/0%20New%20GTD%20folder/Projects/Fall%202019%20MATH%20208/2019_MATH_208_Master/Data_Analyses_MATH_208/Documents/HTRU2_script_aft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27300" y="1816100"/>
            <a:ext cx="71501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HTRU2?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i="1">
                <a:solidFill>
                  <a:srgbClr val="60A0B0"/>
                </a:solidFill>
                <a:latin typeface="Courier"/>
              </a:rPr>
              <a:t># Read in the CSV</a:t>
            </a:r>
            <a:br/>
            <a:r>
              <a:rPr sz="1800">
                <a:latin typeface="Courier"/>
              </a:rPr>
              <a:t>HTRU2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read_csv</a:t>
            </a:r>
            <a:r>
              <a:rPr sz="1800">
                <a:latin typeface="Courier"/>
              </a:rPr>
              <a:t>(</a:t>
            </a:r>
            <a:br/>
            <a:r>
              <a:rPr sz="1800"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here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"Data_Analyses_MATH_208/Datasets/HTRU2/HTRU_2.csv"</a:t>
            </a:r>
            <a:r>
              <a:rPr sz="1800">
                <a:latin typeface="Courier"/>
              </a:rPr>
              <a:t>),</a:t>
            </a:r>
            <a:br/>
            <a:r>
              <a:rPr sz="1800">
                <a:latin typeface="Courier"/>
              </a:rPr>
              <a:t>  </a:t>
            </a:r>
            <a:r>
              <a:rPr sz="1800">
                <a:solidFill>
                  <a:srgbClr val="902000"/>
                </a:solidFill>
                <a:latin typeface="Courier"/>
              </a:rPr>
              <a:t>col_names=</a:t>
            </a:r>
            <a:r>
              <a:rPr sz="1800">
                <a:solidFill>
                  <a:srgbClr val="007020"/>
                </a:solidFill>
                <a:latin typeface="Courier"/>
              </a:rPr>
              <a:t>FALSE</a:t>
            </a:r>
            <a:r>
              <a:rPr sz="1800">
                <a:latin typeface="Courier"/>
              </a:rPr>
              <a:t>)</a:t>
            </a:r>
            <a:br/>
            <a:r>
              <a:rPr sz="1800" i="1">
                <a:solidFill>
                  <a:srgbClr val="60A0B0"/>
                </a:solidFill>
                <a:latin typeface="Courier"/>
              </a:rPr>
              <a:t># Name the variables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names</a:t>
            </a:r>
            <a:r>
              <a:rPr sz="1800">
                <a:latin typeface="Courier"/>
              </a:rPr>
              <a:t>(HTRU2)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"Mean_IP"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"SD_IP"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"EK_IP"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"SKW_IP"</a:t>
            </a:r>
            <a:r>
              <a:rPr sz="1800">
                <a:latin typeface="Courier"/>
              </a:rPr>
              <a:t>,</a:t>
            </a:r>
            <a:br/>
            <a:r>
              <a:rPr sz="1800">
                <a:latin typeface="Courier"/>
              </a:rPr>
              <a:t>                 </a:t>
            </a:r>
            <a:r>
              <a:rPr sz="1800">
                <a:solidFill>
                  <a:srgbClr val="4070A0"/>
                </a:solidFill>
                <a:latin typeface="Courier"/>
              </a:rPr>
              <a:t>"Mean_DMSNR"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"SD_DMSNR"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"EK_DMSNR"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"SKW_DMSNR"</a:t>
            </a:r>
            <a:r>
              <a:rPr sz="1800">
                <a:latin typeface="Courier"/>
              </a:rPr>
              <a:t>, </a:t>
            </a:r>
            <a:br/>
            <a:r>
              <a:rPr sz="1800">
                <a:latin typeface="Courier"/>
              </a:rPr>
              <a:t>                 </a:t>
            </a:r>
            <a:r>
              <a:rPr sz="1800">
                <a:solidFill>
                  <a:srgbClr val="4070A0"/>
                </a:solidFill>
                <a:latin typeface="Courier"/>
              </a:rPr>
              <a:t>"Class"</a:t>
            </a:r>
            <a:r>
              <a:rPr sz="1800">
                <a:latin typeface="Courier"/>
              </a:rPr>
              <a:t>)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class</a:t>
            </a:r>
            <a:r>
              <a:rPr sz="1800">
                <a:latin typeface="Courier"/>
              </a:rPr>
              <a:t>(HTRU2)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"spec_tbl_df" "tbl_df"      "tbl"         "data.frame" 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basics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vector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Lengths_A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52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51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60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64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69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74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78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84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86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96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104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112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118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125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132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135</a:t>
            </a:r>
            <a:r>
              <a:rPr sz="1800">
                <a:latin typeface="Courier"/>
              </a:rPr>
              <a:t>)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mode</a:t>
            </a:r>
            <a:r>
              <a:rPr sz="1800">
                <a:latin typeface="Courier"/>
              </a:rPr>
              <a:t>(Lengths_A)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"numeric"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Lengths_A[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]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52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Lengths_A[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]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53</a:t>
            </a:r>
            <a:br/>
            <a:r>
              <a:rPr sz="1800">
                <a:latin typeface="Courier"/>
              </a:rPr>
              <a:t>Lengths_A[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]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53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vector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basic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2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3</a:t>
            </a:r>
            <a:r>
              <a:rPr sz="1800">
                <a:latin typeface="Courier"/>
              </a:rPr>
              <a:t>)</a:t>
            </a:r>
            <a:br/>
            <a:r>
              <a:rPr sz="1800">
                <a:latin typeface="Courier"/>
              </a:rPr>
              <a:t>basic[</a:t>
            </a:r>
            <a:r>
              <a:rPr sz="1800">
                <a:solidFill>
                  <a:srgbClr val="40A070"/>
                </a:solidFill>
                <a:latin typeface="Courier"/>
              </a:rPr>
              <a:t>5</a:t>
            </a:r>
            <a:r>
              <a:rPr sz="1800">
                <a:latin typeface="Courier"/>
              </a:rPr>
              <a:t>]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5</a:t>
            </a:r>
            <a:br/>
            <a:r>
              <a:rPr sz="1800">
                <a:latin typeface="Courier"/>
              </a:rPr>
              <a:t>basic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 1  2  3 NA  5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vector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author_list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"J.K. Rowling"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"Stephen King"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70A0"/>
                </a:solidFill>
                <a:latin typeface="Courier"/>
              </a:rPr>
              <a:t>"Michael   Lewis"</a:t>
            </a:r>
            <a:r>
              <a:rPr sz="1800">
                <a:latin typeface="Courier"/>
              </a:rPr>
              <a:t>,</a:t>
            </a:r>
            <a:br/>
            <a:r>
              <a:rPr sz="1800">
                <a:latin typeface="Courier"/>
              </a:rPr>
              <a:t>                </a:t>
            </a:r>
            <a:r>
              <a:rPr sz="1800">
                <a:solidFill>
                  <a:srgbClr val="4070A0"/>
                </a:solidFill>
                <a:latin typeface="Courier"/>
              </a:rPr>
              <a:t>"Toni Morrison"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70A0"/>
                </a:solidFill>
                <a:latin typeface="Courier"/>
              </a:rPr>
              <a:t>"David McCullough"</a:t>
            </a:r>
            <a:r>
              <a:rPr sz="1800">
                <a:latin typeface="Courier"/>
              </a:rPr>
              <a:t>)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mode</a:t>
            </a:r>
            <a:r>
              <a:rPr sz="1800">
                <a:latin typeface="Courier"/>
              </a:rPr>
              <a:t>(author_list)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"character"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boolean_vec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007020"/>
                </a:solidFill>
                <a:latin typeface="Courier"/>
              </a:rPr>
              <a:t>TRUE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007020"/>
                </a:solidFill>
                <a:latin typeface="Courier"/>
              </a:rPr>
              <a:t>FALSE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007020"/>
                </a:solidFill>
                <a:latin typeface="Courier"/>
              </a:rPr>
              <a:t>TRUE</a:t>
            </a:r>
            <a:r>
              <a:rPr sz="1800">
                <a:latin typeface="Courier"/>
              </a:rPr>
              <a:t>)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mode</a:t>
            </a:r>
            <a:r>
              <a:rPr sz="1800">
                <a:latin typeface="Courier"/>
              </a:rPr>
              <a:t>(boolean_vec)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"logical"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Lengths_A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 [1]  53  51  60  64  69  74  78  84  86  96 104 112 118 125 132 135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Lengths_A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rep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16</a:t>
            </a:r>
            <a:r>
              <a:rPr sz="1800">
                <a:latin typeface="Courier"/>
              </a:rPr>
              <a:t>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 [1]  54  52  61  65  70  75  79  85  87  97 105 113 119 126 133 136</a:t>
            </a:r>
          </a:p>
          <a:p>
            <a:pPr lvl="0" marL="1270000" indent="0">
              <a:buNone/>
            </a:pP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solidFill>
                  <a:srgbClr val="666666"/>
                </a:solidFill>
                <a:latin typeface="Courier"/>
              </a:rPr>
              <a:t>:</a:t>
            </a:r>
            <a:r>
              <a:rPr sz="1800">
                <a:solidFill>
                  <a:srgbClr val="40A070"/>
                </a:solidFill>
                <a:latin typeface="Courier"/>
              </a:rPr>
              <a:t>9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1 2 3 4 5 6 7 8 9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Recycling</a:t>
            </a:r>
            <a:r>
              <a:rPr/>
              <a:t> </a:t>
            </a:r>
            <a:r>
              <a:rPr/>
              <a:t>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Lengths_A </a:t>
            </a:r>
            <a:r>
              <a:rPr sz="1800">
                <a:solidFill>
                  <a:srgbClr val="666666"/>
                </a:solidFill>
                <a:latin typeface="Courier"/>
              </a:rPr>
              <a:t>/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rep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2.54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16</a:t>
            </a:r>
            <a:r>
              <a:rPr sz="1800">
                <a:latin typeface="Courier"/>
              </a:rPr>
              <a:t>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 [1] 20.86614 20.07874 23.62205 25.19685 27.16535 29.13386 30.70866
 [8] 33.07087 33.85827 37.79528 40.94488 44.09449 46.45669 49.21260
[15] 51.96850 53.14961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Lengths_A </a:t>
            </a:r>
            <a:r>
              <a:rPr sz="1800">
                <a:solidFill>
                  <a:srgbClr val="666666"/>
                </a:solidFill>
                <a:latin typeface="Courier"/>
              </a:rPr>
              <a:t>/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2.54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 [1] 20.86614 20.07874 23.62205 25.19685 27.16535 29.13386 30.70866
 [8] 33.07087 33.85827 37.79528 40.94488 44.09449 46.45669 49.21260
[15] 51.96850 53.14961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2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3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4</a:t>
            </a:r>
            <a:r>
              <a:rPr sz="1800">
                <a:latin typeface="Courier"/>
              </a:rPr>
              <a:t>)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3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5</a:t>
            </a:r>
            <a:r>
              <a:rPr sz="1800">
                <a:latin typeface="Courier"/>
              </a:rPr>
              <a:t>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4 7 6 9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Functions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Methods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Data</a:t>
            </a:r>
            <a:r>
              <a:rPr/>
              <a:t> </a:t>
            </a:r>
            <a:r>
              <a:rPr/>
              <a:t>structures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Examples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functions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838200" y="1816100"/>
          <a:ext cx="10515600" cy="434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Function</a:t>
                      </a:r>
                      <a:r>
                        <a:rPr/>
                        <a:t> </a:t>
                      </a:r>
                      <a:r>
                        <a:rPr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Argument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Action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Vector</a:t>
                      </a:r>
                      <a:r>
                        <a:rPr/>
                        <a:t> </a:t>
                      </a:r>
                      <a:r>
                        <a:rPr/>
                        <a:t>elements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Creates</a:t>
                      </a:r>
                      <a:r>
                        <a:rPr/>
                        <a:t> </a:t>
                      </a:r>
                      <a:r>
                        <a:rPr/>
                        <a:t>vector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rep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times/each/length.out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Replicates</a:t>
                      </a:r>
                      <a:r>
                        <a:rPr/>
                        <a:t> </a:t>
                      </a:r>
                      <a:r>
                        <a:rPr/>
                        <a:t>vector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seq.int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from/to/by/length.out/along.with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Creates</a:t>
                      </a:r>
                      <a:r>
                        <a:rPr/>
                        <a:t> </a:t>
                      </a:r>
                      <a:r>
                        <a:rPr/>
                        <a:t>sequence</a:t>
                      </a:r>
                      <a:r>
                        <a:rPr/>
                        <a:t> </a:t>
                      </a:r>
                      <a:r>
                        <a:rPr/>
                        <a:t>of</a:t>
                      </a:r>
                      <a:r>
                        <a:rPr/>
                        <a:t> </a:t>
                      </a:r>
                      <a:r>
                        <a:rPr/>
                        <a:t>integers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is.vector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Vector/mode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Returns</a:t>
                      </a:r>
                      <a:r>
                        <a:rPr/>
                        <a:t> </a:t>
                      </a:r>
                      <a:r>
                        <a:rPr/>
                        <a:t>TRUE</a:t>
                      </a:r>
                      <a:r>
                        <a:rPr/>
                        <a:t> </a:t>
                      </a:r>
                      <a:r>
                        <a:rPr/>
                        <a:t>if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atomic</a:t>
                      </a:r>
                      <a:r>
                        <a:rPr/>
                        <a:t> </a:t>
                      </a:r>
                      <a:r>
                        <a:rPr/>
                        <a:t>vector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</a:tbl>
          </a:graphicData>
        </a:graphic>
      </p:graphicFrame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More</a:t>
            </a:r>
            <a:r>
              <a:rPr/>
              <a:t> </a:t>
            </a:r>
            <a:r>
              <a:rPr/>
              <a:t>examples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functions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differing</a:t>
            </a:r>
            <a:r>
              <a:rPr/>
              <a:t> </a:t>
            </a:r>
            <a:r>
              <a:rPr/>
              <a:t>arguments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sum</a:t>
            </a:r>
            <a:r>
              <a:rPr sz="1800">
                <a:latin typeface="Courier"/>
              </a:rPr>
              <a:t>(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3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5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007020"/>
                </a:solidFill>
                <a:latin typeface="Courier"/>
              </a:rPr>
              <a:t>NA</a:t>
            </a:r>
            <a:r>
              <a:rPr sz="1800">
                <a:latin typeface="Courier"/>
              </a:rPr>
              <a:t>))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NA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sum</a:t>
            </a:r>
            <a:r>
              <a:rPr sz="1800">
                <a:latin typeface="Courier"/>
              </a:rPr>
              <a:t>(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3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5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007020"/>
                </a:solidFill>
                <a:latin typeface="Courier"/>
              </a:rPr>
              <a:t>NA</a:t>
            </a:r>
            <a:r>
              <a:rPr sz="1800">
                <a:latin typeface="Courier"/>
              </a:rPr>
              <a:t>),</a:t>
            </a:r>
            <a:r>
              <a:rPr sz="1800">
                <a:solidFill>
                  <a:srgbClr val="902000"/>
                </a:solidFill>
                <a:latin typeface="Courier"/>
              </a:rPr>
              <a:t>na.rm=</a:t>
            </a:r>
            <a:r>
              <a:rPr sz="1800">
                <a:latin typeface="Courier"/>
              </a:rPr>
              <a:t>T)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8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sum</a:t>
            </a:r>
            <a:r>
              <a:rPr sz="1800">
                <a:latin typeface="Courier"/>
              </a:rPr>
              <a:t>(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3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5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7</a:t>
            </a:r>
            <a:r>
              <a:rPr sz="1800">
                <a:latin typeface="Courier"/>
              </a:rPr>
              <a:t>),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))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18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args</a:t>
            </a:r>
            <a:r>
              <a:rPr sz="1800">
                <a:latin typeface="Courier"/>
              </a:rPr>
              <a:t>(mean)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function (x, ...) 
NULL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args</a:t>
            </a:r>
            <a:r>
              <a:rPr sz="1800">
                <a:latin typeface="Courier"/>
              </a:rPr>
              <a:t>(mean.default)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function (x, trim = 0, na.rm = FALSE, ...) 
NULL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methods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"mean"</a:t>
            </a:r>
            <a:r>
              <a:rPr sz="1800">
                <a:latin typeface="Courier"/>
              </a:rPr>
              <a:t>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 [1] mean,ANY-method          mean,Matrix-method      
 [3] mean,sparseMatrix-method mean,sparseVector-method
 [5] mean.Date                mean.default            
 [7] mean.difftime            mean.IDate*             
 [9] mean.POSIXct             mean.POSIXlt            
[11] mean.quosure*           
see '?methods' for accessing help and source code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Moving</a:t>
            </a:r>
            <a:r>
              <a:rPr/>
              <a:t> </a:t>
            </a:r>
            <a:r>
              <a:rPr/>
              <a:t>beyond</a:t>
            </a:r>
            <a:r>
              <a:rPr/>
              <a:t> </a:t>
            </a:r>
            <a:r>
              <a:rPr/>
              <a:t>atomic</a:t>
            </a:r>
            <a:r>
              <a:rPr/>
              <a:t> </a:t>
            </a:r>
            <a:r>
              <a:rPr/>
              <a:t>vectors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Generic</a:t>
            </a:r>
            <a:r>
              <a:rPr/>
              <a:t> </a:t>
            </a:r>
            <a:r>
              <a:rPr/>
              <a:t>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X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matrix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solidFill>
                  <a:srgbClr val="666666"/>
                </a:solidFill>
                <a:latin typeface="Courier"/>
              </a:rPr>
              <a:t>:</a:t>
            </a:r>
            <a:r>
              <a:rPr sz="1800">
                <a:solidFill>
                  <a:srgbClr val="40A070"/>
                </a:solidFill>
                <a:latin typeface="Courier"/>
              </a:rPr>
              <a:t>9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902000"/>
                </a:solidFill>
                <a:latin typeface="Courier"/>
              </a:rPr>
              <a:t>nrow=</a:t>
            </a:r>
            <a:r>
              <a:rPr sz="1800">
                <a:solidFill>
                  <a:srgbClr val="40A070"/>
                </a:solidFill>
                <a:latin typeface="Courier"/>
              </a:rPr>
              <a:t>3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902000"/>
                </a:solidFill>
                <a:latin typeface="Courier"/>
              </a:rPr>
              <a:t>ncol=</a:t>
            </a:r>
            <a:r>
              <a:rPr sz="1800">
                <a:solidFill>
                  <a:srgbClr val="40A070"/>
                </a:solidFill>
                <a:latin typeface="Courier"/>
              </a:rPr>
              <a:t>3</a:t>
            </a:r>
            <a:r>
              <a:rPr sz="1800">
                <a:latin typeface="Courier"/>
              </a:rPr>
              <a:t>)</a:t>
            </a:r>
            <a:br/>
            <a:r>
              <a:rPr sz="1800">
                <a:latin typeface="Courier"/>
              </a:rPr>
              <a:t>X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     [,1] [,2] [,3]
[1,]    1    4    7
[2,]    2    5    8
[3,]    3    6    9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class</a:t>
            </a:r>
            <a:r>
              <a:rPr sz="1800">
                <a:latin typeface="Courier"/>
              </a:rPr>
              <a:t>(X)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"matrix"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mode</a:t>
            </a:r>
            <a:r>
              <a:rPr sz="1800">
                <a:latin typeface="Courier"/>
              </a:rPr>
              <a:t>(X)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"numeric"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Generic</a:t>
            </a:r>
            <a:r>
              <a:rPr/>
              <a:t> </a:t>
            </a:r>
            <a:r>
              <a:rPr/>
              <a:t>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attributes</a:t>
            </a:r>
            <a:r>
              <a:rPr sz="1800">
                <a:latin typeface="Courier"/>
              </a:rPr>
              <a:t>(X)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$dim
[1] 3 3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dim</a:t>
            </a:r>
            <a:r>
              <a:rPr sz="1800">
                <a:latin typeface="Courier"/>
              </a:rPr>
              <a:t>(X)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3 3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Subscripting</a:t>
            </a:r>
            <a:r>
              <a:rPr/>
              <a:t> </a:t>
            </a:r>
            <a:r>
              <a:rPr/>
              <a:t>matrices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X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     [,1] [,2] [,3]
[1,]    1    4    7
[2,]    2    5    8
[3,]    3    6    9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X[</a:t>
            </a:r>
            <a:r>
              <a:rPr sz="1800">
                <a:solidFill>
                  <a:srgbClr val="40A070"/>
                </a:solidFill>
                <a:latin typeface="Courier"/>
              </a:rPr>
              <a:t>2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]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2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X[</a:t>
            </a:r>
            <a:r>
              <a:rPr sz="1800">
                <a:solidFill>
                  <a:srgbClr val="40A070"/>
                </a:solidFill>
                <a:latin typeface="Courier"/>
              </a:rPr>
              <a:t>4</a:t>
            </a:r>
            <a:r>
              <a:rPr sz="1800">
                <a:latin typeface="Courier"/>
              </a:rPr>
              <a:t>]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4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Operators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matrices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X </a:t>
            </a:r>
            <a:r>
              <a:rPr sz="1800">
                <a:solidFill>
                  <a:srgbClr val="666666"/>
                </a:solidFill>
                <a:latin typeface="Courier"/>
              </a:rPr>
              <a:t>%*%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t</a:t>
            </a:r>
            <a:r>
              <a:rPr sz="1800">
                <a:latin typeface="Courier"/>
              </a:rPr>
              <a:t>(X)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     [,1] [,2] [,3]
[1,]   66   78   90
[2,]   78   93  108
[3,]   90  108  126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X </a:t>
            </a:r>
            <a:r>
              <a:rPr sz="1800">
                <a:solidFill>
                  <a:srgbClr val="666666"/>
                </a:solidFill>
                <a:latin typeface="Courier"/>
              </a:rPr>
              <a:t>*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t</a:t>
            </a:r>
            <a:r>
              <a:rPr sz="1800">
                <a:latin typeface="Courier"/>
              </a:rPr>
              <a:t>(X)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     [,1] [,2] [,3]
[1,]    1    8   21
[2,]    8   25   48
[3,]   21   48   81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Lists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List</a:t>
            </a:r>
            <a:r>
              <a:rPr/>
              <a:t> </a:t>
            </a:r>
            <a:r>
              <a:rPr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U1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203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A070"/>
                </a:solidFill>
                <a:latin typeface="Courier"/>
              </a:rPr>
              <a:t>204</a:t>
            </a:r>
            <a:r>
              <a:rPr sz="1800">
                <a:latin typeface="Courier"/>
              </a:rPr>
              <a:t>)</a:t>
            </a:r>
            <a:br/>
            <a:r>
              <a:rPr sz="1800">
                <a:latin typeface="Courier"/>
              </a:rPr>
              <a:t>U2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323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324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447</a:t>
            </a:r>
            <a:r>
              <a:rPr sz="1800">
                <a:latin typeface="Courier"/>
              </a:rPr>
              <a:t>)</a:t>
            </a:r>
            <a:br/>
            <a:r>
              <a:rPr sz="1800">
                <a:latin typeface="Courier"/>
              </a:rPr>
              <a:t>U3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208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427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423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523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545</a:t>
            </a:r>
            <a:r>
              <a:rPr sz="1800">
                <a:latin typeface="Courier"/>
              </a:rPr>
              <a:t>)</a:t>
            </a:r>
            <a:br/>
            <a:br/>
            <a:r>
              <a:rPr sz="1800">
                <a:latin typeface="Courier"/>
              </a:rPr>
              <a:t>mymcgill_stats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list</a:t>
            </a:r>
            <a:r>
              <a:rPr sz="1800">
                <a:latin typeface="Courier"/>
              </a:rPr>
              <a:t>(U1,U2,U3,</a:t>
            </a:r>
            <a:r>
              <a:rPr sz="1800">
                <a:solidFill>
                  <a:srgbClr val="4070A0"/>
                </a:solidFill>
                <a:latin typeface="Courier"/>
              </a:rPr>
              <a:t>"Statistics Major"</a:t>
            </a:r>
            <a:r>
              <a:rPr sz="1800">
                <a:latin typeface="Courier"/>
              </a:rPr>
              <a:t>)</a:t>
            </a:r>
            <a:br/>
            <a:br/>
            <a:r>
              <a:rPr sz="1800">
                <a:latin typeface="Courier"/>
              </a:rPr>
              <a:t>mymcgill_stats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[[1]]
[1] 203 204
[[2]]
[1] 323 324 447
[[3]]
[1] 208 427 423 523 545
[[4]]
[1] "Statistics Major"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we’re</a:t>
            </a:r>
            <a:r>
              <a:rPr/>
              <a:t> </a:t>
            </a:r>
            <a:r>
              <a:rPr/>
              <a:t>starting</a:t>
            </a:r>
            <a:r>
              <a:rPr/>
              <a:t> </a:t>
            </a:r>
            <a:r>
              <a:rPr/>
              <a:t>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“Bad programmers worry about the code. Good programmers worry about data structures and their relationships.”</a:t>
            </a:r>
          </a:p>
          <a:p>
            <a:pPr lvl="0" marL="1270000" indent="0">
              <a:buNone/>
            </a:pPr>
            <a:r>
              <a:rPr sz="2000"/>
              <a:t>— Linus Torvalds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Naming</a:t>
            </a:r>
            <a:r>
              <a:rPr/>
              <a:t> </a:t>
            </a:r>
            <a:r>
              <a:rPr/>
              <a:t>elements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subscripting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mymcgill_stats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list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U1=</a:t>
            </a:r>
            <a:r>
              <a:rPr sz="1800">
                <a:latin typeface="Courier"/>
              </a:rPr>
              <a:t>U1,</a:t>
            </a:r>
            <a:r>
              <a:rPr sz="1800">
                <a:solidFill>
                  <a:srgbClr val="902000"/>
                </a:solidFill>
                <a:latin typeface="Courier"/>
              </a:rPr>
              <a:t>U2=</a:t>
            </a:r>
            <a:r>
              <a:rPr sz="1800">
                <a:latin typeface="Courier"/>
              </a:rPr>
              <a:t>U2,</a:t>
            </a:r>
            <a:r>
              <a:rPr sz="1800">
                <a:solidFill>
                  <a:srgbClr val="902000"/>
                </a:solidFill>
                <a:latin typeface="Courier"/>
              </a:rPr>
              <a:t>U3=</a:t>
            </a:r>
            <a:r>
              <a:rPr sz="1800">
                <a:latin typeface="Courier"/>
              </a:rPr>
              <a:t>U3,</a:t>
            </a:r>
            <a:r>
              <a:rPr sz="1800">
                <a:solidFill>
                  <a:srgbClr val="902000"/>
                </a:solidFill>
                <a:latin typeface="Courier"/>
              </a:rPr>
              <a:t>Major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"Statistics Major"</a:t>
            </a:r>
            <a:r>
              <a:rPr sz="1800">
                <a:latin typeface="Courier"/>
              </a:rPr>
              <a:t>)</a:t>
            </a:r>
            <a:br/>
            <a:br/>
            <a:r>
              <a:rPr sz="1800">
                <a:latin typeface="Courier"/>
              </a:rPr>
              <a:t>mymcgill_stats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$U1
[1] 203 204
$U2
[1] 323 324 447
$U3
[1] 208 427 423 523 545
$Major
[1] "Statistics Major"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mymcgill_stats[[</a:t>
            </a:r>
            <a:r>
              <a:rPr sz="1800">
                <a:solidFill>
                  <a:srgbClr val="4070A0"/>
                </a:solidFill>
                <a:latin typeface="Courier"/>
              </a:rPr>
              <a:t>"U2"</a:t>
            </a:r>
            <a:r>
              <a:rPr sz="1800">
                <a:latin typeface="Courier"/>
              </a:rPr>
              <a:t>]]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323 324 447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Comparing</a:t>
            </a:r>
            <a:r>
              <a:rPr/>
              <a:t> </a:t>
            </a:r>
            <a:r>
              <a:rPr/>
              <a:t>[[]],</a:t>
            </a:r>
            <a:r>
              <a:rPr/>
              <a:t> </a:t>
            </a:r>
            <a:r>
              <a:rPr/>
              <a:t>[].</a:t>
            </a:r>
            <a:r>
              <a:rPr/>
              <a:t> </a:t>
            </a:r>
            <a:r>
              <a:rPr/>
              <a:t>$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mymcgill_stats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list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U1=</a:t>
            </a:r>
            <a:r>
              <a:rPr sz="1800">
                <a:latin typeface="Courier"/>
              </a:rPr>
              <a:t>U1,</a:t>
            </a:r>
            <a:r>
              <a:rPr sz="1800">
                <a:solidFill>
                  <a:srgbClr val="902000"/>
                </a:solidFill>
                <a:latin typeface="Courier"/>
              </a:rPr>
              <a:t>U2=</a:t>
            </a:r>
            <a:r>
              <a:rPr sz="1800">
                <a:latin typeface="Courier"/>
              </a:rPr>
              <a:t>U2,</a:t>
            </a:r>
            <a:r>
              <a:rPr sz="1800">
                <a:solidFill>
                  <a:srgbClr val="902000"/>
                </a:solidFill>
                <a:latin typeface="Courier"/>
              </a:rPr>
              <a:t>U3=</a:t>
            </a:r>
            <a:r>
              <a:rPr sz="1800">
                <a:latin typeface="Courier"/>
              </a:rPr>
              <a:t>U3)</a:t>
            </a:r>
            <a:br/>
            <a:br/>
            <a:r>
              <a:rPr sz="1800">
                <a:latin typeface="Courier"/>
              </a:rPr>
              <a:t>mymcgill_stats</a:t>
            </a:r>
            <a:r>
              <a:rPr sz="1800">
                <a:solidFill>
                  <a:srgbClr val="666666"/>
                </a:solidFill>
                <a:latin typeface="Courier"/>
              </a:rPr>
              <a:t>$</a:t>
            </a:r>
            <a:r>
              <a:rPr sz="1800">
                <a:latin typeface="Courier"/>
              </a:rPr>
              <a:t>U2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323 324 447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mymcgill_stats[[</a:t>
            </a:r>
            <a:r>
              <a:rPr sz="1800">
                <a:solidFill>
                  <a:srgbClr val="4070A0"/>
                </a:solidFill>
                <a:latin typeface="Courier"/>
              </a:rPr>
              <a:t>"U2"</a:t>
            </a:r>
            <a:r>
              <a:rPr sz="1800">
                <a:latin typeface="Courier"/>
              </a:rPr>
              <a:t>]]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323 324 447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mymcgill_stats[</a:t>
            </a:r>
            <a:r>
              <a:rPr sz="1800">
                <a:solidFill>
                  <a:srgbClr val="4070A0"/>
                </a:solidFill>
                <a:latin typeface="Courier"/>
              </a:rPr>
              <a:t>"U2"</a:t>
            </a:r>
            <a:r>
              <a:rPr sz="1800">
                <a:latin typeface="Courier"/>
              </a:rPr>
              <a:t>]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$U2
[1] 323 324 447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Comparing</a:t>
            </a:r>
            <a:r>
              <a:rPr/>
              <a:t> </a:t>
            </a:r>
            <a:r>
              <a:rPr/>
              <a:t>[[]],</a:t>
            </a:r>
            <a:r>
              <a:rPr/>
              <a:t> </a:t>
            </a:r>
            <a:r>
              <a:rPr/>
              <a:t>[].</a:t>
            </a:r>
            <a:r>
              <a:rPr/>
              <a:t> </a:t>
            </a:r>
            <a:r>
              <a:rPr/>
              <a:t>$</a:t>
            </a:r>
            <a:r>
              <a:rPr/>
              <a:t> </a:t>
            </a:r>
            <a:r>
              <a:rPr/>
              <a:t>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mymcgill_stats[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2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3</a:t>
            </a:r>
            <a:r>
              <a:rPr sz="1800">
                <a:latin typeface="Courier"/>
              </a:rPr>
              <a:t>)]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$U2
[1] 323 324 447
$U3
[1] 208 427 423 523 545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mymcgill_stats[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"U1"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70A0"/>
                </a:solidFill>
                <a:latin typeface="Courier"/>
              </a:rPr>
              <a:t>"U3"</a:t>
            </a:r>
            <a:r>
              <a:rPr sz="1800">
                <a:latin typeface="Courier"/>
              </a:rPr>
              <a:t>)]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$U1
[1] 203 204
$U3
[1] 208 427 423 523 545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Comparing</a:t>
            </a:r>
            <a:r>
              <a:rPr/>
              <a:t> </a:t>
            </a:r>
            <a:r>
              <a:rPr/>
              <a:t>[[]],</a:t>
            </a:r>
            <a:r>
              <a:rPr/>
              <a:t> </a:t>
            </a:r>
            <a:r>
              <a:rPr/>
              <a:t>[].</a:t>
            </a:r>
            <a:r>
              <a:rPr/>
              <a:t> </a:t>
            </a:r>
            <a:r>
              <a:rPr/>
              <a:t>$</a:t>
            </a:r>
            <a:r>
              <a:rPr/>
              <a:t> </a:t>
            </a:r>
            <a:r>
              <a:rPr/>
              <a:t>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mymcgill_stats[[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2</a:t>
            </a:r>
            <a:r>
              <a:rPr sz="1800">
                <a:latin typeface="Courier"/>
              </a:rPr>
              <a:t>)]] </a:t>
            </a:r>
            <a:r>
              <a:rPr sz="1800" i="1">
                <a:solidFill>
                  <a:srgbClr val="60A0B0"/>
                </a:solidFill>
                <a:latin typeface="Courier"/>
              </a:rPr>
              <a:t># Recursive indexing 1st of outer, 2nd of inner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204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mymcgill_stats[[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]][</a:t>
            </a:r>
            <a:r>
              <a:rPr sz="1800">
                <a:solidFill>
                  <a:srgbClr val="40A070"/>
                </a:solidFill>
                <a:latin typeface="Courier"/>
              </a:rPr>
              <a:t>2</a:t>
            </a:r>
            <a:r>
              <a:rPr sz="1800">
                <a:latin typeface="Courier"/>
              </a:rPr>
              <a:t>] </a:t>
            </a:r>
            <a:r>
              <a:rPr sz="1800" i="1">
                <a:solidFill>
                  <a:srgbClr val="60A0B0"/>
                </a:solidFill>
                <a:latin typeface="Courier"/>
              </a:rPr>
              <a:t># Access vector, access 2nd element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204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mymcgill_stats[[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]][[</a:t>
            </a:r>
            <a:r>
              <a:rPr sz="1800">
                <a:solidFill>
                  <a:srgbClr val="40A070"/>
                </a:solidFill>
                <a:latin typeface="Courier"/>
              </a:rPr>
              <a:t>2</a:t>
            </a:r>
            <a:r>
              <a:rPr sz="1800">
                <a:latin typeface="Courier"/>
              </a:rPr>
              <a:t>]] </a:t>
            </a:r>
            <a:r>
              <a:rPr sz="1800" i="1">
                <a:solidFill>
                  <a:srgbClr val="60A0B0"/>
                </a:solidFill>
                <a:latin typeface="Courier"/>
              </a:rPr>
              <a:t># Access vector, access 2nd element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204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mymcgill_stats[</a:t>
            </a:r>
            <a:r>
              <a:rPr sz="1800">
                <a:solidFill>
                  <a:srgbClr val="40A070"/>
                </a:solidFill>
                <a:latin typeface="Courier"/>
              </a:rPr>
              <a:t>1</a:t>
            </a:r>
            <a:r>
              <a:rPr sz="1800">
                <a:latin typeface="Courier"/>
              </a:rPr>
              <a:t>]</a:t>
            </a:r>
            <a:r>
              <a:rPr sz="1800">
                <a:solidFill>
                  <a:srgbClr val="666666"/>
                </a:solidFill>
                <a:latin typeface="Courier"/>
              </a:rPr>
              <a:t>$</a:t>
            </a:r>
            <a:r>
              <a:rPr sz="1800">
                <a:latin typeface="Courier"/>
              </a:rPr>
              <a:t>U1[</a:t>
            </a:r>
            <a:r>
              <a:rPr sz="1800">
                <a:solidFill>
                  <a:srgbClr val="40A070"/>
                </a:solidFill>
                <a:latin typeface="Courier"/>
              </a:rPr>
              <a:t>2</a:t>
            </a:r>
            <a:r>
              <a:rPr sz="1800">
                <a:latin typeface="Courier"/>
              </a:rPr>
              <a:t>] </a:t>
            </a:r>
            <a:r>
              <a:rPr sz="1800" i="1">
                <a:solidFill>
                  <a:srgbClr val="60A0B0"/>
                </a:solidFill>
                <a:latin typeface="Courier"/>
              </a:rPr>
              <a:t># Access list, access U1, access 2nd element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204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think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datasets</a:t>
            </a:r>
            <a:r>
              <a:rPr/>
              <a:t> </a:t>
            </a:r>
            <a:r>
              <a:rPr/>
              <a:t>usually?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Like</a:t>
            </a:r>
            <a:r>
              <a:rPr/>
              <a:t> </a:t>
            </a:r>
            <a:r>
              <a:rPr/>
              <a:t>this</a:t>
            </a:r>
          </a:p>
        </p:txBody>
      </p:sp>
      <p:pic>
        <p:nvPicPr>
          <p:cNvPr descr="/Users/russellsteele/Dropbox/0%20New%20GTD%20folder/Projects/Fall%202019%20MATH%20208/2019_MATH_208_Master/Data_Analyses_MATH_208/Documents/HTRU2_exc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43400" y="1816100"/>
            <a:ext cx="3505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data.frame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htru2_df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read.csv</a:t>
            </a:r>
            <a:r>
              <a:rPr sz="1800">
                <a:latin typeface="Courier"/>
              </a:rPr>
              <a:t>(</a:t>
            </a:r>
            <a:r>
              <a:rPr sz="1800" b="1">
                <a:solidFill>
                  <a:srgbClr val="007020"/>
                </a:solidFill>
                <a:latin typeface="Courier"/>
              </a:rPr>
              <a:t>here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"Data_Analyses_MATH_208/Datasets/HTRU2/HTRU_2.csv"</a:t>
            </a:r>
            <a:r>
              <a:rPr sz="1800">
                <a:latin typeface="Courier"/>
              </a:rPr>
              <a:t>),</a:t>
            </a:r>
            <a:br/>
            <a:r>
              <a:rPr sz="1800">
                <a:latin typeface="Courier"/>
              </a:rPr>
              <a:t>        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header=</a:t>
            </a:r>
            <a:r>
              <a:rPr sz="1800">
                <a:solidFill>
                  <a:srgbClr val="007020"/>
                </a:solidFill>
                <a:latin typeface="Courier"/>
              </a:rPr>
              <a:t>FALSE</a:t>
            </a:r>
            <a:r>
              <a:rPr sz="1800">
                <a:latin typeface="Courier"/>
              </a:rPr>
              <a:t>)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class</a:t>
            </a:r>
            <a:r>
              <a:rPr sz="1800">
                <a:latin typeface="Courier"/>
              </a:rPr>
              <a:t>(htru2_df)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"data.frame"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head</a:t>
            </a:r>
            <a:r>
              <a:rPr sz="1800">
                <a:latin typeface="Courier"/>
              </a:rPr>
              <a:t>(htru2_df)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         V1       V2          V3         V4       V5       V6        V7
1 140.56250 55.68378 -0.23457141 -0.6996484 3.199833 19.11043  7.975532
2 102.50781 58.88243  0.46531815 -0.5150879 1.677258 14.86015 10.576487
3 103.01562 39.34165  0.32332837  1.0511644 3.121237 21.74467  7.735822
4 136.75000 57.17845 -0.06841464 -0.6362384 3.642977 20.95928  6.896499
5  88.72656 40.67223  0.60086608  1.1234917 1.178930 11.46872 14.269573
6  93.57031 46.69811  0.53190485  0.4167211 1.636288 14.54507 10.621748
         V8 V9
1  74.24222  0
2 127.39358  0
3  63.17191  0
4  53.59366  0
5 252.56731  0
6 131.39400  0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tibble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library</a:t>
            </a:r>
            <a:r>
              <a:rPr sz="1800">
                <a:latin typeface="Courier"/>
              </a:rPr>
              <a:t>(tidyverse)</a:t>
            </a:r>
            <a:br/>
            <a:r>
              <a:rPr sz="1800">
                <a:latin typeface="Courier"/>
              </a:rPr>
              <a:t>htru2_tbl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read_csv</a:t>
            </a:r>
            <a:r>
              <a:rPr sz="1800">
                <a:latin typeface="Courier"/>
              </a:rPr>
              <a:t>(</a:t>
            </a:r>
            <a:r>
              <a:rPr sz="1800" b="1">
                <a:solidFill>
                  <a:srgbClr val="007020"/>
                </a:solidFill>
                <a:latin typeface="Courier"/>
              </a:rPr>
              <a:t>here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"Data_Analyses_MATH_208/Datasets/HTRU2/HTRU_2.csv"</a:t>
            </a:r>
            <a:r>
              <a:rPr sz="1800">
                <a:latin typeface="Courier"/>
              </a:rPr>
              <a:t>),</a:t>
            </a:r>
            <a:br/>
            <a:r>
              <a:rPr sz="1800">
                <a:latin typeface="Courier"/>
              </a:rPr>
              <a:t>        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col_names =</a:t>
            </a:r>
            <a:r>
              <a:rPr sz="1800">
                <a:solidFill>
                  <a:srgbClr val="007020"/>
                </a:solidFill>
                <a:latin typeface="Courier"/>
              </a:rPr>
              <a:t>FALSE</a:t>
            </a:r>
            <a:r>
              <a:rPr sz="1800">
                <a:latin typeface="Courier"/>
              </a:rPr>
              <a:t>)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class</a:t>
            </a:r>
            <a:r>
              <a:rPr sz="1800">
                <a:latin typeface="Courier"/>
              </a:rPr>
              <a:t>(htru2_tbl)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"spec_tbl_df" "tbl_df"      "tbl"         "data.frame" 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tibble</a:t>
            </a:r>
            <a:r>
              <a:rPr/>
              <a:t> </a:t>
            </a:r>
            <a:r>
              <a:rPr/>
              <a:t>vs. data.frame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htru2_tbl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 A tibble: 17,898 x 9
      X1    X2      X3     X4    X5    X6    X7    X8    X9
   &lt;dbl&gt; &lt;dbl&gt;   &lt;dbl&gt;  &lt;dbl&gt; &lt;dbl&gt; &lt;dbl&gt; &lt;dbl&gt; &lt;dbl&gt; &lt;dbl&gt;
 1 141.   55.7 -0.235  -0.700 3.20  19.1   7.98  74.2     0
 2 103.   58.9  0.465  -0.515 1.68  14.9  10.6  127.      0
 3 103.   39.3  0.323   1.05  3.12  21.7   7.74  63.2     0
 4 137.   57.2 -0.0684 -0.636 3.64  21.0   6.90  53.6     0
 5  88.7  40.7  0.601   1.12  1.18  11.5  14.3  253.      0
 6  93.6  46.7  0.532   0.417 1.64  14.5  10.6  131.      0
 7 119.   48.8  0.0315 -0.112 0.999  9.28 19.2  480.      0
 8 130.   39.8 -0.158   0.390 1.22  14.4  13.5  198.      0
 9 107.   52.6  0.453   0.170 2.33  14.5   9.00 108.      0
10 107.   39.5  0.466   1.16  4.08  25.0   7.40  57.8     0
# … with 17,888 more rows</a:t>
            </a:r>
          </a:p>
        </p:txBody>
      </p: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tibble</a:t>
            </a:r>
            <a:r>
              <a:rPr/>
              <a:t> </a:t>
            </a:r>
            <a:r>
              <a:rPr/>
              <a:t>vs. data.frame</a:t>
            </a:r>
            <a:r>
              <a:rPr/>
              <a:t> </a:t>
            </a:r>
            <a:r>
              <a:rPr/>
              <a:t>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head</a:t>
            </a:r>
            <a:r>
              <a:rPr sz="1800">
                <a:latin typeface="Courier"/>
              </a:rPr>
              <a:t>(</a:t>
            </a:r>
            <a:r>
              <a:rPr sz="1800" b="1">
                <a:solidFill>
                  <a:srgbClr val="007020"/>
                </a:solidFill>
                <a:latin typeface="Courier"/>
              </a:rPr>
              <a:t>as.data.frame</a:t>
            </a:r>
            <a:r>
              <a:rPr sz="1800">
                <a:latin typeface="Courier"/>
              </a:rPr>
              <a:t>(htru2_tbl))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         X1       X2          X3         X4       X5       X6        X7
1 140.56250 55.68378 -0.23457141 -0.6996484 3.199833 19.11043  7.975532
2 102.50781 58.88243  0.46531815 -0.5150879 1.677258 14.86015 10.576487
3 103.01562 39.34165  0.32332837  1.0511644 3.121237 21.74467  7.735822
4 136.75000 57.17845 -0.06841464 -0.6362384 3.642977 20.95928  6.896499
5  88.72656 40.67223  0.60086608  1.1234917 1.178930 11.46872 14.269573
6  93.57031 46.69811  0.53190485  0.4167211 1.636288 14.54507 10.621748
         X8 X9
1  74.24222  0
2 127.39358  0
3  63.17191  0
4  53.59366  0
5 252.56731  0
6 131.39400  0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HTRU2</a:t>
            </a:r>
          </a:p>
        </p:txBody>
      </p:sp>
      <p:pic>
        <p:nvPicPr>
          <p:cNvPr descr="/Users/russellsteele/Dropbox/0%20New%20GTD%20folder/Projects/Fall%202019%20MATH%20208/2019_MATH_208_Master/Data_Analyses_MATH_208/Documents/HTRU2_pap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2095500"/>
            <a:ext cx="10515600" cy="3784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tibble</a:t>
            </a:r>
            <a:r>
              <a:rPr/>
              <a:t> </a:t>
            </a:r>
            <a:r>
              <a:rPr/>
              <a:t>vs. data.frame,</a:t>
            </a:r>
            <a:r>
              <a:rPr/>
              <a:t> </a:t>
            </a:r>
            <a:r>
              <a:rPr/>
              <a:t>Round</a:t>
            </a:r>
            <a:r>
              <a:rPr/>
              <a:t> </a:t>
            </a:r>
            <a:r>
              <a:rPr/>
              <a:t>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mymcgill_stats_tbl 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tibble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Courses=</a:t>
            </a:r>
            <a:r>
              <a:rPr sz="1800" b="1">
                <a:solidFill>
                  <a:srgbClr val="007020"/>
                </a:solidFill>
                <a:latin typeface="Courier"/>
              </a:rPr>
              <a:t>list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U1=</a:t>
            </a:r>
            <a:r>
              <a:rPr sz="1800">
                <a:latin typeface="Courier"/>
              </a:rPr>
              <a:t>U1,</a:t>
            </a:r>
            <a:r>
              <a:rPr sz="1800">
                <a:solidFill>
                  <a:srgbClr val="902000"/>
                </a:solidFill>
                <a:latin typeface="Courier"/>
              </a:rPr>
              <a:t>U2=</a:t>
            </a:r>
            <a:r>
              <a:rPr sz="1800">
                <a:latin typeface="Courier"/>
              </a:rPr>
              <a:t>U2,</a:t>
            </a:r>
            <a:r>
              <a:rPr sz="1800">
                <a:solidFill>
                  <a:srgbClr val="902000"/>
                </a:solidFill>
                <a:latin typeface="Courier"/>
              </a:rPr>
              <a:t>U3=</a:t>
            </a:r>
            <a:r>
              <a:rPr sz="1800">
                <a:latin typeface="Courier"/>
              </a:rPr>
              <a:t>U3), </a:t>
            </a:r>
            <a:br/>
            <a:r>
              <a:rPr sz="1800">
                <a:latin typeface="Courier"/>
              </a:rPr>
              <a:t>                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Year =</a:t>
            </a:r>
            <a:r>
              <a:rPr sz="1800"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"U1"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70A0"/>
                </a:solidFill>
                <a:latin typeface="Courier"/>
              </a:rPr>
              <a:t>"U2"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70A0"/>
                </a:solidFill>
                <a:latin typeface="Courier"/>
              </a:rPr>
              <a:t>"U3"</a:t>
            </a:r>
            <a:r>
              <a:rPr sz="1800">
                <a:latin typeface="Courier"/>
              </a:rPr>
              <a:t>),</a:t>
            </a:r>
            <a:br/>
            <a:r>
              <a:rPr sz="1800">
                <a:latin typeface="Courier"/>
              </a:rPr>
              <a:t>                            </a:t>
            </a:r>
            <a:r>
              <a:rPr sz="1800">
                <a:solidFill>
                  <a:srgbClr val="902000"/>
                </a:solidFill>
                <a:latin typeface="Courier"/>
              </a:rPr>
              <a:t>Major =</a:t>
            </a:r>
            <a:r>
              <a:rPr sz="1800"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rep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"Statistics Major"</a:t>
            </a:r>
            <a:r>
              <a:rPr sz="1800">
                <a:latin typeface="Courier"/>
              </a:rPr>
              <a:t>,</a:t>
            </a:r>
            <a:r>
              <a:rPr sz="1800">
                <a:solidFill>
                  <a:srgbClr val="40A070"/>
                </a:solidFill>
                <a:latin typeface="Courier"/>
              </a:rPr>
              <a:t>3</a:t>
            </a:r>
            <a:r>
              <a:rPr sz="1800">
                <a:latin typeface="Courier"/>
              </a:rPr>
              <a:t>))</a:t>
            </a:r>
            <a:br/>
            <a:r>
              <a:rPr sz="1800">
                <a:latin typeface="Courier"/>
              </a:rPr>
              <a:t>mymcgill_stats_tbl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 A tibble: 3 x 3
  Courses   Year  Major           
  &lt;list&gt;    &lt;chr&gt; &lt;chr&gt;           
1 &lt;dbl [2]&gt; U1    Statistics Major
2 &lt;dbl [3]&gt; U2    Statistics Major
3 &lt;dbl [5]&gt; U3    Statistics Major</a:t>
            </a:r>
          </a:p>
        </p:txBody>
      </p:sp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HTRU2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names</a:t>
            </a:r>
            <a:r>
              <a:rPr sz="1800">
                <a:latin typeface="Courier"/>
              </a:rPr>
              <a:t>(</a:t>
            </a:r>
            <a:r>
              <a:rPr sz="1800" b="1">
                <a:solidFill>
                  <a:srgbClr val="007020"/>
                </a:solidFill>
                <a:latin typeface="Courier"/>
              </a:rPr>
              <a:t>attributes</a:t>
            </a:r>
            <a:r>
              <a:rPr sz="1800">
                <a:latin typeface="Courier"/>
              </a:rPr>
              <a:t>(htru2_tbl))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"names"     "class"     "row.names" "spec"     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attributes</a:t>
            </a:r>
            <a:r>
              <a:rPr sz="1800">
                <a:latin typeface="Courier"/>
              </a:rPr>
              <a:t>(htru2_tbl)</a:t>
            </a:r>
            <a:r>
              <a:rPr sz="1800">
                <a:solidFill>
                  <a:srgbClr val="666666"/>
                </a:solidFill>
                <a:latin typeface="Courier"/>
              </a:rPr>
              <a:t>$</a:t>
            </a:r>
            <a:r>
              <a:rPr sz="1800">
                <a:latin typeface="Courier"/>
              </a:rPr>
              <a:t>names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[1] "X1" "X2" "X3" "X4" "X5" "X6" "X7" "X8" "X9"</a:t>
            </a:r>
          </a:p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names</a:t>
            </a:r>
            <a:r>
              <a:rPr sz="1800">
                <a:latin typeface="Courier"/>
              </a:rPr>
              <a:t>(htru2_tbl)=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"Mean_IP"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"SD_IP"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"EK_IP"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"SKW_IP"</a:t>
            </a:r>
            <a:r>
              <a:rPr sz="1800">
                <a:latin typeface="Courier"/>
              </a:rPr>
              <a:t>,</a:t>
            </a:r>
            <a:br/>
            <a:r>
              <a:rPr sz="1800">
                <a:latin typeface="Courier"/>
              </a:rPr>
              <a:t>                 </a:t>
            </a:r>
            <a:r>
              <a:rPr sz="1800">
                <a:solidFill>
                  <a:srgbClr val="4070A0"/>
                </a:solidFill>
                <a:latin typeface="Courier"/>
              </a:rPr>
              <a:t>"Mean_DMSNR"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"SD_DMSNR"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"EK_DMSNR"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"SKW_DMSNR"</a:t>
            </a:r>
            <a:r>
              <a:rPr sz="1800">
                <a:latin typeface="Courier"/>
              </a:rPr>
              <a:t>, </a:t>
            </a:r>
            <a:br/>
            <a:r>
              <a:rPr sz="1800">
                <a:latin typeface="Courier"/>
              </a:rPr>
              <a:t>                 </a:t>
            </a:r>
            <a:r>
              <a:rPr sz="1800">
                <a:solidFill>
                  <a:srgbClr val="4070A0"/>
                </a:solidFill>
                <a:latin typeface="Courier"/>
              </a:rPr>
              <a:t>"Class"</a:t>
            </a:r>
            <a:r>
              <a:rPr sz="1800">
                <a:latin typeface="Courier"/>
              </a:rPr>
              <a:t>)</a:t>
            </a:r>
            <a:br/>
            <a:r>
              <a:rPr sz="1800">
                <a:latin typeface="Courier"/>
              </a:rPr>
              <a:t>htru2_tbl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 A tibble: 17,898 x 9
   Mean_IP SD_IP   EK_IP SKW_IP Mean_DMSNR SD_DMSNR EK_DMSNR SKW_DMSNR
     &lt;dbl&gt; &lt;dbl&gt;   &lt;dbl&gt;  &lt;dbl&gt;      &lt;dbl&gt;    &lt;dbl&gt;    &lt;dbl&gt;     &lt;dbl&gt;
 1   141.   55.7 -0.235  -0.700      3.20     19.1      7.98      74.2
 2   103.   58.9  0.465  -0.515      1.68     14.9     10.6      127. 
 3   103.   39.3  0.323   1.05       3.12     21.7      7.74      63.2
 4   137.   57.2 -0.0684 -0.636      3.64     21.0      6.90      53.6
 5    88.7  40.7  0.601   1.12       1.18     11.5     14.3      253. 
 6    93.6  46.7  0.532   0.417      1.64     14.5     10.6      131. 
 7   119.   48.8  0.0315 -0.112      0.999     9.28    19.2      480. 
 8   130.   39.8 -0.158   0.390      1.22     14.4     13.5      198. 
 9   107.   52.6  0.453   0.170      2.33     14.5      9.00     108. 
10   107.   39.5  0.466   1.16       4.08     25.0      7.40      57.8
# … with 17,888 more rows, and 1 more variable: Class &lt;dbl&gt;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Pulsar</a:t>
            </a:r>
            <a:r>
              <a:rPr/>
              <a:t> </a:t>
            </a:r>
            <a:r>
              <a:rPr/>
              <a:t>emission</a:t>
            </a:r>
            <a:r>
              <a:rPr/>
              <a:t> </a:t>
            </a:r>
            <a:r>
              <a:rPr/>
              <a:t>profiles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>
                <a:hlinkClick r:id="rId2"/>
              </a:rPr>
              <a:t>https://arxiv.org/pdf/1603.05166.pdf</a:t>
            </a:r>
          </a:p>
        </p:txBody>
      </p:sp>
      <p:pic>
        <p:nvPicPr>
          <p:cNvPr descr="/Users/russellsteele/Dropbox/0%20New%20GTD%20folder/Projects/Fall%202019%20MATH%20208/2019_MATH_208_Master/Data_Analyses_MATH_208/Documents/Integrated_curve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85900" y="1816100"/>
            <a:ext cx="92075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data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838200" y="1816100"/>
          <a:ext cx="10515600" cy="434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5600"/>
              </a:tblGrid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Measurements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1.</a:t>
                      </a:r>
                      <a:r>
                        <a:rPr/>
                        <a:t> </a:t>
                      </a:r>
                      <a:r>
                        <a:rPr/>
                        <a:t>Mean</a:t>
                      </a:r>
                      <a:r>
                        <a:rPr/>
                        <a:t> </a:t>
                      </a:r>
                      <a:r>
                        <a:rPr/>
                        <a:t>of</a:t>
                      </a:r>
                      <a:r>
                        <a:rPr/>
                        <a:t> </a:t>
                      </a:r>
                      <a:r>
                        <a:rPr/>
                        <a:t>the</a:t>
                      </a:r>
                      <a:r>
                        <a:rPr/>
                        <a:t> </a:t>
                      </a:r>
                      <a:r>
                        <a:rPr/>
                        <a:t>integrated</a:t>
                      </a:r>
                      <a:r>
                        <a:rPr/>
                        <a:t> </a:t>
                      </a:r>
                      <a:r>
                        <a:rPr/>
                        <a:t>profile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2.</a:t>
                      </a:r>
                      <a:r>
                        <a:rPr/>
                        <a:t> </a:t>
                      </a:r>
                      <a:r>
                        <a:rPr/>
                        <a:t>Standard</a:t>
                      </a:r>
                      <a:r>
                        <a:rPr/>
                        <a:t> </a:t>
                      </a:r>
                      <a:r>
                        <a:rPr/>
                        <a:t>deviation</a:t>
                      </a:r>
                      <a:r>
                        <a:rPr/>
                        <a:t> </a:t>
                      </a:r>
                      <a:r>
                        <a:rPr/>
                        <a:t>of</a:t>
                      </a:r>
                      <a:r>
                        <a:rPr/>
                        <a:t> </a:t>
                      </a:r>
                      <a:r>
                        <a:rPr/>
                        <a:t>the</a:t>
                      </a:r>
                      <a:r>
                        <a:rPr/>
                        <a:t> </a:t>
                      </a:r>
                      <a:r>
                        <a:rPr/>
                        <a:t>integrated</a:t>
                      </a:r>
                      <a:r>
                        <a:rPr/>
                        <a:t> </a:t>
                      </a:r>
                      <a:r>
                        <a:rPr/>
                        <a:t>profile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3.</a:t>
                      </a:r>
                      <a:r>
                        <a:rPr/>
                        <a:t> </a:t>
                      </a:r>
                      <a:r>
                        <a:rPr/>
                        <a:t>Excess</a:t>
                      </a:r>
                      <a:r>
                        <a:rPr/>
                        <a:t> </a:t>
                      </a:r>
                      <a:r>
                        <a:rPr/>
                        <a:t>kurtosis</a:t>
                      </a:r>
                      <a:r>
                        <a:rPr/>
                        <a:t> </a:t>
                      </a:r>
                      <a:r>
                        <a:rPr/>
                        <a:t>of</a:t>
                      </a:r>
                      <a:r>
                        <a:rPr/>
                        <a:t> </a:t>
                      </a:r>
                      <a:r>
                        <a:rPr/>
                        <a:t>the</a:t>
                      </a:r>
                      <a:r>
                        <a:rPr/>
                        <a:t> </a:t>
                      </a:r>
                      <a:r>
                        <a:rPr/>
                        <a:t>integrated</a:t>
                      </a:r>
                      <a:r>
                        <a:rPr/>
                        <a:t> </a:t>
                      </a:r>
                      <a:r>
                        <a:rPr/>
                        <a:t>profile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4.</a:t>
                      </a:r>
                      <a:r>
                        <a:rPr/>
                        <a:t> </a:t>
                      </a:r>
                      <a:r>
                        <a:rPr/>
                        <a:t>Skewness</a:t>
                      </a:r>
                      <a:r>
                        <a:rPr/>
                        <a:t> </a:t>
                      </a:r>
                      <a:r>
                        <a:rPr/>
                        <a:t>of</a:t>
                      </a:r>
                      <a:r>
                        <a:rPr/>
                        <a:t> </a:t>
                      </a:r>
                      <a:r>
                        <a:rPr/>
                        <a:t>the</a:t>
                      </a:r>
                      <a:r>
                        <a:rPr/>
                        <a:t> </a:t>
                      </a:r>
                      <a:r>
                        <a:rPr/>
                        <a:t>integrated</a:t>
                      </a:r>
                      <a:r>
                        <a:rPr/>
                        <a:t> </a:t>
                      </a:r>
                      <a:r>
                        <a:rPr/>
                        <a:t>profile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5.</a:t>
                      </a:r>
                      <a:r>
                        <a:rPr/>
                        <a:t> </a:t>
                      </a:r>
                      <a:r>
                        <a:rPr/>
                        <a:t>Mean</a:t>
                      </a:r>
                      <a:r>
                        <a:rPr/>
                        <a:t> </a:t>
                      </a:r>
                      <a:r>
                        <a:rPr/>
                        <a:t>of</a:t>
                      </a:r>
                      <a:r>
                        <a:rPr/>
                        <a:t> </a:t>
                      </a:r>
                      <a:r>
                        <a:rPr/>
                        <a:t>the</a:t>
                      </a:r>
                      <a:r>
                        <a:rPr/>
                        <a:t> </a:t>
                      </a:r>
                      <a:r>
                        <a:rPr/>
                        <a:t>DM-SNR</a:t>
                      </a:r>
                      <a:r>
                        <a:rPr/>
                        <a:t> </a:t>
                      </a:r>
                      <a:r>
                        <a:rPr/>
                        <a:t>curve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6.</a:t>
                      </a:r>
                      <a:r>
                        <a:rPr/>
                        <a:t> </a:t>
                      </a:r>
                      <a:r>
                        <a:rPr/>
                        <a:t>Standard</a:t>
                      </a:r>
                      <a:r>
                        <a:rPr/>
                        <a:t> </a:t>
                      </a:r>
                      <a:r>
                        <a:rPr/>
                        <a:t>deviation</a:t>
                      </a:r>
                      <a:r>
                        <a:rPr/>
                        <a:t> </a:t>
                      </a:r>
                      <a:r>
                        <a:rPr/>
                        <a:t>of</a:t>
                      </a:r>
                      <a:r>
                        <a:rPr/>
                        <a:t> </a:t>
                      </a:r>
                      <a:r>
                        <a:rPr/>
                        <a:t>the</a:t>
                      </a:r>
                      <a:r>
                        <a:rPr/>
                        <a:t> </a:t>
                      </a:r>
                      <a:r>
                        <a:rPr/>
                        <a:t>DM-SNR</a:t>
                      </a:r>
                      <a:r>
                        <a:rPr/>
                        <a:t> </a:t>
                      </a:r>
                      <a:r>
                        <a:rPr/>
                        <a:t>curve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7.</a:t>
                      </a:r>
                      <a:r>
                        <a:rPr/>
                        <a:t> </a:t>
                      </a:r>
                      <a:r>
                        <a:rPr/>
                        <a:t>Excess</a:t>
                      </a:r>
                      <a:r>
                        <a:rPr/>
                        <a:t> </a:t>
                      </a:r>
                      <a:r>
                        <a:rPr/>
                        <a:t>kurtosis</a:t>
                      </a:r>
                      <a:r>
                        <a:rPr/>
                        <a:t> </a:t>
                      </a:r>
                      <a:r>
                        <a:rPr/>
                        <a:t>of</a:t>
                      </a:r>
                      <a:r>
                        <a:rPr/>
                        <a:t> </a:t>
                      </a:r>
                      <a:r>
                        <a:rPr/>
                        <a:t>the</a:t>
                      </a:r>
                      <a:r>
                        <a:rPr/>
                        <a:t> </a:t>
                      </a:r>
                      <a:r>
                        <a:rPr/>
                        <a:t>DM-SNR</a:t>
                      </a:r>
                      <a:r>
                        <a:rPr/>
                        <a:t> </a:t>
                      </a:r>
                      <a:r>
                        <a:rPr/>
                        <a:t>curve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8.</a:t>
                      </a:r>
                      <a:r>
                        <a:rPr/>
                        <a:t> </a:t>
                      </a:r>
                      <a:r>
                        <a:rPr/>
                        <a:t>Skewness</a:t>
                      </a:r>
                      <a:r>
                        <a:rPr/>
                        <a:t> </a:t>
                      </a:r>
                      <a:r>
                        <a:rPr/>
                        <a:t>of</a:t>
                      </a:r>
                      <a:r>
                        <a:rPr/>
                        <a:t> </a:t>
                      </a:r>
                      <a:r>
                        <a:rPr/>
                        <a:t>the</a:t>
                      </a:r>
                      <a:r>
                        <a:rPr/>
                        <a:t> </a:t>
                      </a:r>
                      <a:r>
                        <a:rPr/>
                        <a:t>DM-SNR</a:t>
                      </a:r>
                      <a:r>
                        <a:rPr/>
                        <a:t> </a:t>
                      </a:r>
                      <a:r>
                        <a:rPr/>
                        <a:t>curve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marL="0" indent="0" algn="l">
                        <a:buNone/>
                      </a:pPr>
                      <a:r>
                        <a:rPr/>
                        <a:t>9.</a:t>
                      </a:r>
                      <a:r>
                        <a:rPr/>
                        <a:t> </a:t>
                      </a:r>
                      <a:r>
                        <a:rPr/>
                        <a:t>True</a:t>
                      </a:r>
                      <a:r>
                        <a:rPr/>
                        <a:t> </a:t>
                      </a:r>
                      <a:r>
                        <a:rPr/>
                        <a:t>or</a:t>
                      </a:r>
                      <a:r>
                        <a:rPr/>
                        <a:t> </a:t>
                      </a:r>
                      <a:r>
                        <a:rPr/>
                        <a:t>false</a:t>
                      </a:r>
                      <a:r>
                        <a:rPr/>
                        <a:t> </a:t>
                      </a:r>
                      <a:r>
                        <a:rPr/>
                        <a:t>pulsar</a:t>
                      </a:r>
                      <a:r>
                        <a:rPr/>
                        <a:t> </a:t>
                      </a:r>
                      <a:r>
                        <a:rPr/>
                        <a:t>(human-verified)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file</a:t>
            </a:r>
          </a:p>
        </p:txBody>
      </p:sp>
      <p:pic>
        <p:nvPicPr>
          <p:cNvPr descr="/Users/russellsteele/Dropbox/0%20New%20GTD%20folder/Projects/Fall%202019%20MATH%20208/2019_MATH_208_Master/Data_Analyses_MATH_208/Documents/HTRU2_csv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38400" y="1816100"/>
            <a:ext cx="7315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Downloaded from: </a:t>
            </a:r>
            <a:r>
              <a:rPr>
                <a:hlinkClick r:id="rId2"/>
              </a:rPr>
              <a:t>https://archive.ics.uci.edu/ml/machine-learning-databases/00372/HTRU2.zip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go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here?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</Words>
  <Application>Microsoft Macintosh PowerPoint</Application>
  <PresentationFormat>Widescreen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Image and Text</vt:lpstr>
      <vt:lpstr>Recommendation</vt:lpstr>
      <vt:lpstr>R for Data Science</vt:lpstr>
      <vt:lpstr>R for Data Science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data into R</dc:title>
  <dc:creator/>
  <cp:keywords/>
  <dcterms:created xsi:type="dcterms:W3CDTF">2019-09-06T14:20:39Z</dcterms:created>
  <dcterms:modified xsi:type="dcterms:W3CDTF">2019-09-06T14:20:39Z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